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95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106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BAF1AE-8680-9436-99F2-EA90A408BC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2375D31C-6A94-0E79-B4AA-ED16B3A5B0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FE3B5B-5FA1-ACFF-1ABC-E466096C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5D440EF-AB1D-0DEB-D992-9E8CC105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8AF7B96-C275-3B1C-0478-676F8C60C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6043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CBA9460-56A5-440A-3964-02F375F7C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92F1D24-F22B-4B14-02C3-93C4BD39AC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5CE90DC-D4C2-30E1-3D6F-ADE53426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0B3F88E-D59A-F242-F404-DE532BCAF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3DD3622-D524-9A06-5F51-68F2216F0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313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EE422DA-EBFA-EBE5-A21E-A1549970A1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3C50067-3548-5091-46DC-299A0493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F31032B-2AD5-5130-3284-4DF5CF036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DF8DA73-4DD9-20C4-6B17-79559FA54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98D4809-D57A-3354-7F74-6F64FD1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17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909ABBE-D7F7-17C2-CCCC-2C2DC5CF1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CAEB9D1-26F8-4C29-D54D-DD2A3A261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04975E0-A4F4-12C5-A8D3-9A3B36A94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BCA846-5626-C083-F172-D769F8C9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EA50D02-288A-E2C1-97C5-939E908E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796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1CFCFF-A438-70F5-B88E-14A6A7829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885034-40F1-8202-D832-1D4AC8DB5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633DD3D-6BE6-F86D-ED32-305EE5781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FF3E7D-E8B6-BD46-986B-CC649F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C5F05E2-807B-9D20-3483-A1C468385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352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780C4F1-7EEA-94E4-9412-2108024D5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8A827A5-3669-43B7-CA4A-A8C233C60F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B0D1744-550B-F6BB-7A7B-0AFFA39B36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8D917D70-9C66-6349-63F9-82417759F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63967110-5796-FA08-3AD1-F3C98306D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DF40DFE-96D2-7AA3-66DD-AB8B1A93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1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4CCF5BE-425E-6402-4ADC-FD9ED2505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4666E44-A404-98A2-2AA6-C4A296C96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909274A-41DA-A89A-E940-8A78535FC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41569F76-0E39-5A6C-14F8-26D2D76FCF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9484CD3F-B28C-7747-6FB7-64240272A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4A404D46-187D-C8A1-871A-A958C9694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5A70B15C-332A-4495-5F4C-E799460E1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60DF401-0D94-05AC-0BA8-49F71D5A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4044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EC4BBA-7228-0F7C-3292-09BBF8EF7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D53F98E-137C-8767-A241-F7615BBEF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4B045DC-5F50-9DDD-AF06-6E5117DDE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ABC9935B-DFA2-FCBE-2D71-22EF4133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369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70ACFB5F-9157-A8B2-E75F-DC53B204A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99D2A09-A5DC-B90D-63A0-8202A9464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0D852A67-24E5-6B8F-F65E-B983BD516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431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939D4B0-A970-C948-F2FD-C498A2E8B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1D95DE-DB0B-328F-C257-E84579DB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A1CAD03-8757-2B94-C195-B1711A233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D3EE0D0-30B3-8C1B-170F-A1BFC9D36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CD77BE7-D79E-E876-E595-506CAD315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09F1CC-297B-D0C8-5C38-E881AE893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8981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189AAC-AEF5-89F9-5F3E-E9401FA12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7FE3648-E362-954D-F775-C0CA8FEAC6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4247F04-8A11-FE3C-8830-49ECDE682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5C562B1-8E12-4291-40B4-BE453D0D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B8BFB320-260B-F187-DF67-AF830B02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8DBFE70-E025-0058-E6E5-D1457C212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1690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58A8BED-2C79-E98A-9A28-A4C952E21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C78AB3E-F545-45B7-54A6-40F9E26C79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31C883F-2A49-C4BD-0BD6-3608E5B16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FF79A-B38D-4A65-997C-F144F8246DB6}" type="datetimeFigureOut">
              <a:rPr lang="tr-TR" smtClean="0"/>
              <a:t>27.04.2026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D24876D-3F25-554E-2D5C-39A04E8E9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2C07590-C009-1046-7F5A-74B30E461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DBB1-E13A-4C71-9A1A-2E518FD2B39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9405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package" Target="../embeddings/Microsoft_Excel_Worksheet.xlsx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B0ED03C5-D6EF-E6FA-6100-0DC98E889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5"/>
            <a:ext cx="12192000" cy="6858000"/>
          </a:xfrm>
          <a:prstGeom prst="rect">
            <a:avLst/>
          </a:prstGeom>
        </p:spPr>
      </p:pic>
      <p:sp>
        <p:nvSpPr>
          <p:cNvPr id="8" name="Şerit: Eğri ve Yukarı Bükülmüş 7">
            <a:extLst>
              <a:ext uri="{FF2B5EF4-FFF2-40B4-BE49-F238E27FC236}">
                <a16:creationId xmlns:a16="http://schemas.microsoft.com/office/drawing/2014/main" id="{322E8B60-8D4A-42EF-B00D-A2AF59AE9B86}"/>
              </a:ext>
            </a:extLst>
          </p:cNvPr>
          <p:cNvSpPr/>
          <p:nvPr/>
        </p:nvSpPr>
        <p:spPr>
          <a:xfrm>
            <a:off x="91440" y="6395"/>
            <a:ext cx="12009120" cy="1978570"/>
          </a:xfrm>
          <a:prstGeom prst="ellipseRibbon2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892472A1-8043-BFD5-004F-9BBF1DB6A27B}"/>
              </a:ext>
            </a:extLst>
          </p:cNvPr>
          <p:cNvSpPr/>
          <p:nvPr/>
        </p:nvSpPr>
        <p:spPr>
          <a:xfrm>
            <a:off x="3821410" y="129578"/>
            <a:ext cx="45475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r-TR" sz="4000" b="1" cap="none" spc="0" dirty="0">
                <a:ln/>
                <a:solidFill>
                  <a:schemeClr val="bg1"/>
                </a:solidFill>
                <a:effectLst/>
              </a:rPr>
              <a:t>2025-2026 SEZONU </a:t>
            </a:r>
          </a:p>
          <a:p>
            <a:pPr algn="ctr"/>
            <a:r>
              <a:rPr lang="tr-TR" sz="4000" b="1" cap="none" spc="0" dirty="0">
                <a:ln/>
                <a:solidFill>
                  <a:schemeClr val="bg1"/>
                </a:solidFill>
                <a:effectLst/>
              </a:rPr>
              <a:t>İL FAALİYET TAKVİMİ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69BECE0-E195-0358-B14C-35B77AAD9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463232"/>
            <a:ext cx="1390650" cy="1400175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F66FD654-55E8-652A-2BED-4655B4130E3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761" y="598100"/>
            <a:ext cx="1158440" cy="1130438"/>
          </a:xfrm>
          <a:prstGeom prst="rect">
            <a:avLst/>
          </a:prstGeom>
          <a:noFill/>
          <a:ln>
            <a:noFill/>
          </a:ln>
          <a:effectLst>
            <a:outerShdw blurRad="50800" dist="50800" dir="1800000" sx="102000" sy="102000" algn="ctr" rotWithShape="0">
              <a:srgbClr val="000000">
                <a:alpha val="43137"/>
              </a:srgbClr>
            </a:outerShdw>
          </a:effectLst>
        </p:spPr>
      </p:pic>
      <p:graphicFrame>
        <p:nvGraphicFramePr>
          <p:cNvPr id="14" name="Nesne 13">
            <a:extLst>
              <a:ext uri="{FF2B5EF4-FFF2-40B4-BE49-F238E27FC236}">
                <a16:creationId xmlns:a16="http://schemas.microsoft.com/office/drawing/2014/main" id="{105A984D-47F7-5E3C-E5A2-A04F98907E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831073"/>
              </p:ext>
            </p:extLst>
          </p:nvPr>
        </p:nvGraphicFramePr>
        <p:xfrm>
          <a:off x="5481638" y="3241675"/>
          <a:ext cx="122713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1226997" imgH="373301" progId="Excel.Sheet.12">
                  <p:embed/>
                </p:oleObj>
              </mc:Choice>
              <mc:Fallback>
                <p:oleObj name="Worksheet" r:id="rId6" imgW="1226997" imgH="37330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81638" y="3241675"/>
                        <a:ext cx="1227137" cy="37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8D1D3400-736A-11EA-CFDA-A32AF339DF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643913"/>
              </p:ext>
            </p:extLst>
          </p:nvPr>
        </p:nvGraphicFramePr>
        <p:xfrm>
          <a:off x="1269402" y="1728538"/>
          <a:ext cx="9542034" cy="5123057"/>
        </p:xfrm>
        <a:graphic>
          <a:graphicData uri="http://schemas.openxmlformats.org/drawingml/2006/table">
            <a:tbl>
              <a:tblPr/>
              <a:tblGrid>
                <a:gridCol w="568989">
                  <a:extLst>
                    <a:ext uri="{9D8B030D-6E8A-4147-A177-3AD203B41FA5}">
                      <a16:colId xmlns:a16="http://schemas.microsoft.com/office/drawing/2014/main" val="2699228073"/>
                    </a:ext>
                  </a:extLst>
                </a:gridCol>
                <a:gridCol w="568989">
                  <a:extLst>
                    <a:ext uri="{9D8B030D-6E8A-4147-A177-3AD203B41FA5}">
                      <a16:colId xmlns:a16="http://schemas.microsoft.com/office/drawing/2014/main" val="4207373328"/>
                    </a:ext>
                  </a:extLst>
                </a:gridCol>
                <a:gridCol w="1231394">
                  <a:extLst>
                    <a:ext uri="{9D8B030D-6E8A-4147-A177-3AD203B41FA5}">
                      <a16:colId xmlns:a16="http://schemas.microsoft.com/office/drawing/2014/main" val="3449235286"/>
                    </a:ext>
                  </a:extLst>
                </a:gridCol>
                <a:gridCol w="4725158">
                  <a:extLst>
                    <a:ext uri="{9D8B030D-6E8A-4147-A177-3AD203B41FA5}">
                      <a16:colId xmlns:a16="http://schemas.microsoft.com/office/drawing/2014/main" val="1632818680"/>
                    </a:ext>
                  </a:extLst>
                </a:gridCol>
                <a:gridCol w="784696">
                  <a:extLst>
                    <a:ext uri="{9D8B030D-6E8A-4147-A177-3AD203B41FA5}">
                      <a16:colId xmlns:a16="http://schemas.microsoft.com/office/drawing/2014/main" val="741536517"/>
                    </a:ext>
                  </a:extLst>
                </a:gridCol>
                <a:gridCol w="601262">
                  <a:extLst>
                    <a:ext uri="{9D8B030D-6E8A-4147-A177-3AD203B41FA5}">
                      <a16:colId xmlns:a16="http://schemas.microsoft.com/office/drawing/2014/main" val="3360846778"/>
                    </a:ext>
                  </a:extLst>
                </a:gridCol>
                <a:gridCol w="636927">
                  <a:extLst>
                    <a:ext uri="{9D8B030D-6E8A-4147-A177-3AD203B41FA5}">
                      <a16:colId xmlns:a16="http://schemas.microsoft.com/office/drawing/2014/main" val="554883230"/>
                    </a:ext>
                  </a:extLst>
                </a:gridCol>
                <a:gridCol w="424619">
                  <a:extLst>
                    <a:ext uri="{9D8B030D-6E8A-4147-A177-3AD203B41FA5}">
                      <a16:colId xmlns:a16="http://schemas.microsoft.com/office/drawing/2014/main" val="1031107107"/>
                    </a:ext>
                  </a:extLst>
                </a:gridCol>
              </a:tblGrid>
              <a:tr h="179287">
                <a:tc row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SAKARYA YÜZME İL TEMSİLCİLİĞİ</a:t>
                      </a:r>
                    </a:p>
                  </a:txBody>
                  <a:tcPr marL="3647" marR="3647" marT="3647" marB="0" vert="wordArtVert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Tarih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Müsabaka Adı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Yaş Grubu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9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Deadline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rowSpan="18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SAKARYA YÜZME İL TEMSİLCİLİĞİ</a:t>
                      </a:r>
                    </a:p>
                  </a:txBody>
                  <a:tcPr marL="3647" marR="3647" marT="3647" marB="0" vert="wordArt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926756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25-26 EKİM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7-8-9 Yaş Yüzme Şenlikleri ve 29 Ekikm Cumhuriyet Bayramı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2018-17-16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7-8-9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23.Eki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0013580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07-08-09 KASIM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10-11-12 Yaş UGL Türkiye Finali Baraj Geçme ve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2015-14-13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10-11-12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5.Kas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096409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18-19-20 KASIM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Sporları Gençler İL Birinciliği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01/09/2007-2011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14-17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14.Kas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525332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12-13-14 ARALIK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13+ Yaş Baraj Geçme ve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13+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10.Ara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50347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13-14-15 Ocak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Sporları Yıldızlar İL Birinciliği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01/09/20011-2013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9.Oca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3395529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16-17-18 Ocak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Sakarya Yüzme İl Karması, ANALİG Seçme ve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13-14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14.Oca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128996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27-28-29 Mart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13+ Yaş Baraj Geçme ve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13+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25.Mar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6290468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647" marR="3647" marT="3647" marB="0" vert="wordArtVert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17-18-19 Nisan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TBMM 23 Nisan Ulusal Egemenlik ve Çocuk Bayramı Yüzme Müsabakası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2019-2012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7-14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16.Nis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791738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28-29 Nisan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Sporları 2. Küme Minik B Minik A  Küçükler Yıldız Yüzme Müsabakaları / Erenler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2018-01/09/2011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7-14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27.Nis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138999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14-15-16-17 Mayıs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10-11-12 Yaş UGL 1. Etap, +13 Baraj Geçme ve 19 Mayıs Gençlik ve Spor Bayramı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2014-16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10-11-12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12.May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084161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03-04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 Sporları 2. Kademe Minik Küçükler Yıldız Genç Yüzme Müsabakaları / Hendek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2018- 01/09/2007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7-17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601498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Okullararası Minikler B Kategorisi İL Birinciliği 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2018 2019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7-8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599558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10-11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Okullararası Minikler A Kategorisi İL Birinciliği 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01/09/20015-2017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9-10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038744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27-28 Haziran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7-8-9 Yaş Yüzme Şenlikleri ve Sakarya'nın Kurtuluşu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2018-17-16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7-8-9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24.Haz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723327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17-18-19 Temmuz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SEM Performans Yüzme Müsabakaları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11+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15.Tem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996720"/>
                  </a:ext>
                </a:extLst>
              </a:tr>
              <a:tr h="28664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800" b="1" i="0" u="sng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7-8-9 Ağustos</a:t>
                      </a:r>
                    </a:p>
                  </a:txBody>
                  <a:tcPr marL="3647" marR="3647" marT="3647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TYF SEM Performans Yüzme Müsabakaları (</a:t>
                      </a:r>
                      <a:r>
                        <a:rPr lang="tr-TR" sz="800" b="1" i="0" u="sng" strike="noStrike">
                          <a:solidFill>
                            <a:srgbClr val="000000"/>
                          </a:solidFill>
                          <a:effectLst/>
                          <a:latin typeface="Calibri (Gövde)"/>
                        </a:rPr>
                        <a:t>Son SEM Seçmesi</a:t>
                      </a: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2015+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11+ Yaş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5.Ağu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5955680"/>
                  </a:ext>
                </a:extLst>
              </a:tr>
              <a:tr h="35749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tr-TR" sz="600" b="1" i="0" u="sng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SAKARYA YÜZME İL TERTİP KURULU GEREKLİ GÖRDÜĞÜ HALLERDE FAALİYET TAKVİMİNDE HERTÜRLÜ DEĞİŞİKLİK YAPMA HAKKINA SAHİPTİR.</a:t>
                      </a:r>
                    </a:p>
                  </a:txBody>
                  <a:tcPr marL="3647" marR="3647" marT="364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8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1325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360</Words>
  <Application>Microsoft Office PowerPoint</Application>
  <PresentationFormat>Geniş ekran</PresentationFormat>
  <Paragraphs>106</Paragraphs>
  <Slides>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(Gövde)</vt:lpstr>
      <vt:lpstr>Calibri Light</vt:lpstr>
      <vt:lpstr>Office Teması</vt:lpstr>
      <vt:lpstr>Worksheet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murat uslu</dc:creator>
  <cp:lastModifiedBy>murat uslu</cp:lastModifiedBy>
  <cp:revision>2</cp:revision>
  <dcterms:created xsi:type="dcterms:W3CDTF">2025-11-17T11:50:46Z</dcterms:created>
  <dcterms:modified xsi:type="dcterms:W3CDTF">2026-04-27T18:22:28Z</dcterms:modified>
</cp:coreProperties>
</file>